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77" r:id="rId2"/>
    <p:sldId id="256" r:id="rId3"/>
    <p:sldId id="258" r:id="rId4"/>
    <p:sldId id="259" r:id="rId5"/>
    <p:sldId id="278" r:id="rId6"/>
    <p:sldId id="261" r:id="rId7"/>
    <p:sldId id="262" r:id="rId8"/>
    <p:sldId id="263" r:id="rId9"/>
    <p:sldId id="273" r:id="rId10"/>
    <p:sldId id="274" r:id="rId11"/>
    <p:sldId id="264" r:id="rId12"/>
    <p:sldId id="279" r:id="rId13"/>
    <p:sldId id="280" r:id="rId14"/>
    <p:sldId id="276" r:id="rId15"/>
    <p:sldId id="271" r:id="rId16"/>
    <p:sldId id="269" r:id="rId17"/>
    <p:sldId id="268" r:id="rId18"/>
  </p:sldIdLst>
  <p:sldSz cx="14630400" cy="8229600"/>
  <p:notesSz cx="8229600" cy="14630400"/>
  <p:embeddedFontLst>
    <p:embeddedFont>
      <p:font typeface="Aharoni" panose="02010803020104030203" pitchFamily="2" charset="-79"/>
      <p:bold r:id="rId20"/>
    </p:embeddedFont>
    <p:embeddedFont>
      <p:font typeface="Cabin" panose="020B0604020202020204" charset="0"/>
      <p:regular r:id="rId21"/>
    </p:embeddedFont>
    <p:embeddedFont>
      <p:font typeface="Cooper Black" panose="0208090404030B020404" pitchFamily="18" charset="0"/>
      <p:regular r:id="rId22"/>
    </p:embeddedFont>
    <p:embeddedFont>
      <p:font typeface="Heebo Light" pitchFamily="2" charset="-79"/>
      <p:regular r:id="rId23"/>
    </p:embeddedFont>
    <p:embeddedFont>
      <p:font typeface="Montserrat" panose="00000500000000000000" pitchFamily="2" charset="0"/>
      <p:regular r:id="rId24"/>
    </p:embeddedFont>
    <p:embeddedFont>
      <p:font typeface="Unbounde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2732"/>
    <a:srgbClr val="14252E"/>
    <a:srgbClr val="152831"/>
    <a:srgbClr val="1D343B"/>
    <a:srgbClr val="1A353E"/>
    <a:srgbClr val="1D3C47"/>
    <a:srgbClr val="2750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5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2845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dited">
            <a:hlinkClick r:id="" action="ppaction://media"/>
            <a:extLst>
              <a:ext uri="{FF2B5EF4-FFF2-40B4-BE49-F238E27FC236}">
                <a16:creationId xmlns:a16="http://schemas.microsoft.com/office/drawing/2014/main" id="{F211A83C-6900-D5CC-A45E-A5CAABCFB0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39833" y="0"/>
            <a:ext cx="4518837" cy="82041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A4ED927-7082-81D3-C18C-0112C3BADAA6}"/>
              </a:ext>
            </a:extLst>
          </p:cNvPr>
          <p:cNvSpPr/>
          <p:nvPr/>
        </p:nvSpPr>
        <p:spPr>
          <a:xfrm>
            <a:off x="12684641" y="7719237"/>
            <a:ext cx="1850065" cy="484892"/>
          </a:xfrm>
          <a:prstGeom prst="rect">
            <a:avLst/>
          </a:prstGeom>
          <a:solidFill>
            <a:srgbClr val="162732"/>
          </a:solidFill>
          <a:ln>
            <a:solidFill>
              <a:srgbClr val="1627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672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308" y="15041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Advanced Modeling: XGBoost and Comparison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24087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5" y="22864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XGBoost Highlights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4" y="2776130"/>
            <a:ext cx="7456923" cy="1233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Handles missing data,  uses ensemble of trees, regularization prevents overfitting, and is computationally efficient.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336601" y="41636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985026" y="4278149"/>
            <a:ext cx="6273774" cy="572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Performance Comparison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985026" y="4722621"/>
            <a:ext cx="7379559" cy="1021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Manual XGBoost outperforms PyCaret's model with MAE 2125.12 vs 3431.21 and RMSE 2815.29 vs 4406.63.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357432" y="596005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985026" y="6011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85026" y="6438886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Manual tuning and feature engineering yield superior accuracy, balancing automation speed with craftsmanship.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915E3A-F0E7-A8ED-6000-CD85AE604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53376" cy="82296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342ABF-1B52-5BF3-B084-73FFA09A931A}"/>
              </a:ext>
            </a:extLst>
          </p:cNvPr>
          <p:cNvSpPr/>
          <p:nvPr/>
        </p:nvSpPr>
        <p:spPr>
          <a:xfrm>
            <a:off x="12684641" y="7719237"/>
            <a:ext cx="1850065" cy="484892"/>
          </a:xfrm>
          <a:prstGeom prst="rect">
            <a:avLst/>
          </a:prstGeom>
          <a:solidFill>
            <a:srgbClr val="162732"/>
          </a:solidFill>
          <a:ln>
            <a:solidFill>
              <a:srgbClr val="1627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E892E1-E3F0-C569-B252-1D270B0591B2}"/>
              </a:ext>
            </a:extLst>
          </p:cNvPr>
          <p:cNvSpPr txBox="1"/>
          <p:nvPr/>
        </p:nvSpPr>
        <p:spPr>
          <a:xfrm>
            <a:off x="6177277" y="1651385"/>
            <a:ext cx="829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</a:t>
            </a:r>
            <a:r>
              <a:rPr lang="en-US" dirty="0" err="1">
                <a:solidFill>
                  <a:schemeClr val="bg1"/>
                </a:solidFill>
              </a:rPr>
              <a:t>XGBoost</a:t>
            </a:r>
            <a:r>
              <a:rPr lang="en-US" dirty="0">
                <a:solidFill>
                  <a:schemeClr val="bg1"/>
                </a:solidFill>
              </a:rPr>
              <a:t>, the dataset was split into 70% training, 15% validation and 15% test data.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4BDA5A4A-B28C-13D4-EACB-CCA3F08BDFB3}"/>
              </a:ext>
            </a:extLst>
          </p:cNvPr>
          <p:cNvSpPr/>
          <p:nvPr/>
        </p:nvSpPr>
        <p:spPr>
          <a:xfrm>
            <a:off x="10855734" y="21755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4951" y="347782"/>
            <a:ext cx="9443961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Winning Model: </a:t>
            </a:r>
            <a:r>
              <a:rPr lang="en-US" sz="4400" dirty="0" err="1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XGBoost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298131" y="1169936"/>
            <a:ext cx="8658193" cy="2290643"/>
          </a:xfrm>
          <a:prstGeom prst="roundRect">
            <a:avLst>
              <a:gd name="adj" fmla="val 1568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575198" y="12986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Performance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75198" y="1728774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MAE: 2119.81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575198" y="2159601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RMSE: 2815.23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575198" y="2577969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R²: 0.97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454950" y="5174158"/>
            <a:ext cx="7468553" cy="2290643"/>
          </a:xfrm>
          <a:prstGeom prst="roundRect">
            <a:avLst>
              <a:gd name="adj" fmla="val 1568"/>
            </a:avLst>
          </a:prstGeom>
          <a:solidFill>
            <a:srgbClr val="304755"/>
          </a:solidFill>
          <a:ln/>
        </p:spPr>
      </p:sp>
      <p:sp>
        <p:nvSpPr>
          <p:cNvPr id="10" name="Text 7"/>
          <p:cNvSpPr/>
          <p:nvPr/>
        </p:nvSpPr>
        <p:spPr>
          <a:xfrm>
            <a:off x="4249351" y="127511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Why It Worked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242389" y="1758905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Handles complex patterns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4242389" y="2130141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Uses lag and rolling features well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4242388" y="2564192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Custom tuning beats automated methods</a:t>
            </a:r>
            <a:endParaRPr lang="en-US" sz="18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E2A80B-AEA8-511B-80A6-9DD608246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131" y="3589327"/>
            <a:ext cx="8658194" cy="41724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DE2341-4D18-09B9-7F8E-B319BEA70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63" y="287079"/>
            <a:ext cx="14088815" cy="783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234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C67426-42EF-A912-00A1-CA0B98B76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66" y="133394"/>
            <a:ext cx="13588410" cy="795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288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745390"/>
            <a:ext cx="67000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Final Results and Vision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294060" y="3267134"/>
            <a:ext cx="4120753" cy="226814"/>
          </a:xfrm>
          <a:prstGeom prst="roundRect">
            <a:avLst>
              <a:gd name="adj" fmla="val 4200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93790" y="28575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Selection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496079" y="3797260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XGBoost chosen for its robust performance and efficiency in energy forecasting.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914543" y="4114800"/>
            <a:ext cx="4120872" cy="226814"/>
          </a:xfrm>
          <a:prstGeom prst="roundRect">
            <a:avLst>
              <a:gd name="adj" fmla="val 4200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350397" y="37221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Impact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180277" y="4640608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Enables smart cities with automated energy optimization, reducing carbon emissions.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715738" y="4958148"/>
            <a:ext cx="4120872" cy="226814"/>
          </a:xfrm>
          <a:prstGeom prst="roundRect">
            <a:avLst>
              <a:gd name="adj" fmla="val 4200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013450" y="4554924"/>
            <a:ext cx="32018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4594" y="5496758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Plans include deep learning models and expanded research for greater accuracy and insights.</a:t>
            </a:r>
            <a:endParaRPr lang="en-US" sz="175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A69185-DB06-E84B-0613-8F3250BFFDB0}"/>
              </a:ext>
            </a:extLst>
          </p:cNvPr>
          <p:cNvSpPr/>
          <p:nvPr/>
        </p:nvSpPr>
        <p:spPr>
          <a:xfrm>
            <a:off x="12684641" y="7719237"/>
            <a:ext cx="1850065" cy="484892"/>
          </a:xfrm>
          <a:prstGeom prst="rect">
            <a:avLst/>
          </a:prstGeom>
          <a:solidFill>
            <a:srgbClr val="162732"/>
          </a:solidFill>
          <a:ln>
            <a:solidFill>
              <a:srgbClr val="1627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2343" y="512564"/>
            <a:ext cx="10108049" cy="582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Dashboard Development &amp; Project Journey</a:t>
            </a:r>
            <a:endParaRPr lang="en-US" sz="3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43" y="1467803"/>
            <a:ext cx="4815840" cy="44500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52343" y="6313884"/>
            <a:ext cx="2364343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Dashboard Features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652343" y="6791444"/>
            <a:ext cx="6435447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Real-time prediction, CSV upload, manual input, carbon footprint calculator, and actionable energy-saving suggestions.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7550229" y="6313884"/>
            <a:ext cx="2330053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Journey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7550229" y="6791444"/>
            <a:ext cx="6435447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From research challenges to teamwork and breakthroughs, this project was a learning and growth experience fueled by passion.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52343" y="7765375"/>
            <a:ext cx="13325713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Explore the code on GitHub and experience the dashboard online to witness AI's role in smarter, sustainable energy management.</a:t>
            </a:r>
            <a:endParaRPr lang="en-US" sz="14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960BF8-E959-1FDE-2517-615B3F0C37C7}"/>
              </a:ext>
            </a:extLst>
          </p:cNvPr>
          <p:cNvSpPr/>
          <p:nvPr/>
        </p:nvSpPr>
        <p:spPr>
          <a:xfrm>
            <a:off x="12684641" y="7719237"/>
            <a:ext cx="1850065" cy="484892"/>
          </a:xfrm>
          <a:prstGeom prst="rect">
            <a:avLst/>
          </a:prstGeom>
          <a:solidFill>
            <a:srgbClr val="162732"/>
          </a:solidFill>
          <a:ln>
            <a:solidFill>
              <a:srgbClr val="1627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DA4790-25D6-0EDA-86FA-460F62D29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467803"/>
            <a:ext cx="4450080" cy="44500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7289B2-3848-B4E6-434F-9D18BF9F9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0"/>
            <a:ext cx="14630399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2114"/>
      </p:ext>
    </p:extLst>
  </p:cSld>
  <p:clrMapOvr>
    <a:masterClrMapping/>
  </p:clrMapOvr>
  <p:transition spd="slow" advClick="0" advTm="4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318FC6-9386-DC01-47F9-1E7D35DE16AA}"/>
              </a:ext>
            </a:extLst>
          </p:cNvPr>
          <p:cNvSpPr txBox="1"/>
          <p:nvPr/>
        </p:nvSpPr>
        <p:spPr>
          <a:xfrm>
            <a:off x="918095" y="1105786"/>
            <a:ext cx="127942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With lines of code and sparks of thought, </a:t>
            </a:r>
          </a:p>
          <a:p>
            <a:pPr algn="ctr"/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we crafted a model not just to predict—but to protect.</a:t>
            </a:r>
          </a:p>
          <a:p>
            <a:pPr algn="ctr"/>
            <a:endParaRPr lang="en-US" sz="3600" dirty="0">
              <a:solidFill>
                <a:schemeClr val="accent6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  <a:p>
            <a:pPr algn="ctr"/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That’s all about our journey.</a:t>
            </a:r>
            <a:endParaRPr lang="en-IN" sz="3600" dirty="0">
              <a:solidFill>
                <a:schemeClr val="accent6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494231-1091-9994-7363-EB0A2A608B94}"/>
              </a:ext>
            </a:extLst>
          </p:cNvPr>
          <p:cNvSpPr txBox="1"/>
          <p:nvPr/>
        </p:nvSpPr>
        <p:spPr>
          <a:xfrm>
            <a:off x="3700130" y="3594956"/>
            <a:ext cx="7072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Cooper Black" panose="0208090404030B020404" pitchFamily="18" charset="0"/>
              </a:rPr>
              <a:t>THANK YOU</a:t>
            </a:r>
            <a:endParaRPr lang="en-IN" sz="720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E26631-F0D0-14CC-86A8-4CBAEF53FD6A}"/>
              </a:ext>
            </a:extLst>
          </p:cNvPr>
          <p:cNvSpPr/>
          <p:nvPr/>
        </p:nvSpPr>
        <p:spPr>
          <a:xfrm>
            <a:off x="12684641" y="7719237"/>
            <a:ext cx="1850065" cy="484892"/>
          </a:xfrm>
          <a:prstGeom prst="rect">
            <a:avLst/>
          </a:prstGeom>
          <a:solidFill>
            <a:srgbClr val="162732"/>
          </a:solidFill>
          <a:ln>
            <a:solidFill>
              <a:srgbClr val="1627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7987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5888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72295" y="1508017"/>
            <a:ext cx="8771861" cy="2816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Aharoni" panose="02010803020104030203" pitchFamily="2" charset="-79"/>
                <a:ea typeface="Unbounded" pitchFamily="34" charset="-122"/>
                <a:cs typeface="Aharoni" panose="02010803020104030203" pitchFamily="2" charset="-79"/>
              </a:rPr>
              <a:t>Project Journey: </a:t>
            </a:r>
          </a:p>
          <a:p>
            <a:pPr marL="0" indent="0" algn="l">
              <a:lnSpc>
                <a:spcPts val="55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Aharoni" panose="02010803020104030203" pitchFamily="2" charset="-79"/>
                <a:ea typeface="Unbounded" pitchFamily="34" charset="-122"/>
                <a:cs typeface="Aharoni" panose="02010803020104030203" pitchFamily="2" charset="-79"/>
              </a:rPr>
              <a:t>AI-Driven Energy Consumption Prediction</a:t>
            </a:r>
            <a:endParaRPr lang="en-U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ext 1"/>
          <p:cNvSpPr/>
          <p:nvPr/>
        </p:nvSpPr>
        <p:spPr>
          <a:xfrm>
            <a:off x="5872295" y="2830972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Harnessing data for a smarter, sustainable future with our dedicated team.</a:t>
            </a:r>
            <a:endParaRPr lang="en-US" sz="1850" dirty="0"/>
          </a:p>
        </p:txBody>
      </p:sp>
      <p:sp>
        <p:nvSpPr>
          <p:cNvPr id="9" name="Text 2"/>
          <p:cNvSpPr/>
          <p:nvPr/>
        </p:nvSpPr>
        <p:spPr>
          <a:xfrm>
            <a:off x="6149181" y="420894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Presented by:</a:t>
            </a:r>
          </a:p>
          <a:p>
            <a:pPr marL="342900" indent="-34290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Smarth Kaushal  </a:t>
            </a:r>
          </a:p>
          <a:p>
            <a:pPr marL="342900" indent="-34290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Aniiket</a:t>
            </a: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Gupta</a:t>
            </a:r>
          </a:p>
          <a:p>
            <a:pPr marL="342900" indent="-34290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Aadar Mishra</a:t>
            </a:r>
            <a:endParaRPr lang="en-US" sz="2400" dirty="0"/>
          </a:p>
          <a:p>
            <a:pPr>
              <a:lnSpc>
                <a:spcPts val="2750"/>
              </a:lnSpc>
            </a:pPr>
            <a:endParaRPr lang="en-US" sz="2400" dirty="0"/>
          </a:p>
        </p:txBody>
      </p:sp>
      <p:sp>
        <p:nvSpPr>
          <p:cNvPr id="10" name="Text 3"/>
          <p:cNvSpPr/>
          <p:nvPr/>
        </p:nvSpPr>
        <p:spPr>
          <a:xfrm>
            <a:off x="5989281" y="2384531"/>
            <a:ext cx="31359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000"/>
              </a:lnSpc>
              <a:buSzPct val="100000"/>
            </a:pP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5989281" y="2724538"/>
            <a:ext cx="31359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000"/>
              </a:lnSpc>
              <a:buSzPct val="100000"/>
            </a:pP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5989281" y="3042173"/>
            <a:ext cx="31359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endParaRPr lang="en-US" sz="18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09927F-A713-080F-BA6C-DBDE7A46F1AD}"/>
              </a:ext>
            </a:extLst>
          </p:cNvPr>
          <p:cNvSpPr txBox="1"/>
          <p:nvPr/>
        </p:nvSpPr>
        <p:spPr>
          <a:xfrm>
            <a:off x="233917" y="616688"/>
            <a:ext cx="14167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future won’t be powered by energy alone—but by intelligence guiding every watt we use.</a:t>
            </a:r>
            <a:endParaRPr lang="en-IN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229520-80B6-AB5F-5974-73B357513CB6}"/>
              </a:ext>
            </a:extLst>
          </p:cNvPr>
          <p:cNvSpPr/>
          <p:nvPr/>
        </p:nvSpPr>
        <p:spPr>
          <a:xfrm>
            <a:off x="12684641" y="7719237"/>
            <a:ext cx="1850065" cy="484892"/>
          </a:xfrm>
          <a:prstGeom prst="rect">
            <a:avLst/>
          </a:prstGeom>
          <a:solidFill>
            <a:srgbClr val="162732"/>
          </a:solidFill>
          <a:ln>
            <a:solidFill>
              <a:srgbClr val="1627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45659" y="46607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 Spark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5877252" y="3345309"/>
            <a:ext cx="538520" cy="538520"/>
          </a:xfrm>
          <a:prstGeom prst="roundRect">
            <a:avLst>
              <a:gd name="adj" fmla="val 6668"/>
            </a:avLst>
          </a:prstGeom>
          <a:solidFill>
            <a:schemeClr val="accent6">
              <a:lumMod val="40000"/>
              <a:lumOff val="60000"/>
            </a:schemeClr>
          </a:solidFill>
          <a:ln/>
        </p:spPr>
      </p:sp>
      <p:sp>
        <p:nvSpPr>
          <p:cNvPr id="5" name="Text 2"/>
          <p:cNvSpPr/>
          <p:nvPr/>
        </p:nvSpPr>
        <p:spPr>
          <a:xfrm>
            <a:off x="6578681" y="3438594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Inspiration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57416" y="3790543"/>
            <a:ext cx="28068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Can we make cities smarter by predicting energy use?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877252" y="5037775"/>
            <a:ext cx="538520" cy="538520"/>
          </a:xfrm>
          <a:prstGeom prst="roundRect">
            <a:avLst>
              <a:gd name="adj" fmla="val 6668"/>
            </a:avLst>
          </a:prstGeom>
          <a:solidFill>
            <a:schemeClr val="accent6">
              <a:lumMod val="40000"/>
              <a:lumOff val="60000"/>
            </a:schemeClr>
          </a:solidFill>
          <a:ln/>
        </p:spPr>
      </p:sp>
      <p:sp>
        <p:nvSpPr>
          <p:cNvPr id="8" name="Text 5"/>
          <p:cNvSpPr/>
          <p:nvPr/>
        </p:nvSpPr>
        <p:spPr>
          <a:xfrm>
            <a:off x="6557416" y="5136685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Vision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78412" y="5556309"/>
            <a:ext cx="28068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Combine machine learning and sustainability to reduce waste.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5877252" y="7042956"/>
            <a:ext cx="538520" cy="538520"/>
          </a:xfrm>
          <a:prstGeom prst="roundRect">
            <a:avLst>
              <a:gd name="adj" fmla="val 6668"/>
            </a:avLst>
          </a:prstGeom>
          <a:solidFill>
            <a:schemeClr val="accent6">
              <a:lumMod val="40000"/>
              <a:lumOff val="60000"/>
            </a:schemeClr>
          </a:solidFill>
          <a:ln/>
        </p:spPr>
      </p:sp>
      <p:sp>
        <p:nvSpPr>
          <p:cNvPr id="11" name="Text 8"/>
          <p:cNvSpPr/>
          <p:nvPr/>
        </p:nvSpPr>
        <p:spPr>
          <a:xfrm>
            <a:off x="6666614" y="715687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Goal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666614" y="7572018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Move beyond textbooks to real-world impact.</a:t>
            </a:r>
            <a:endParaRPr lang="en-US" sz="18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9F8E39-A459-38C3-B4D1-AE5047EC99EF}"/>
              </a:ext>
            </a:extLst>
          </p:cNvPr>
          <p:cNvSpPr/>
          <p:nvPr/>
        </p:nvSpPr>
        <p:spPr>
          <a:xfrm>
            <a:off x="12684641" y="7729870"/>
            <a:ext cx="1850065" cy="484892"/>
          </a:xfrm>
          <a:prstGeom prst="rect">
            <a:avLst/>
          </a:prstGeom>
          <a:solidFill>
            <a:srgbClr val="162732"/>
          </a:solidFill>
          <a:ln>
            <a:solidFill>
              <a:srgbClr val="1627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 1"/>
          <p:cNvSpPr/>
          <p:nvPr/>
        </p:nvSpPr>
        <p:spPr>
          <a:xfrm>
            <a:off x="5954167" y="1319649"/>
            <a:ext cx="405538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Energy Waste Examples</a:t>
            </a:r>
            <a:endParaRPr lang="en-US" sz="2200" dirty="0"/>
          </a:p>
        </p:txBody>
      </p:sp>
      <p:sp>
        <p:nvSpPr>
          <p:cNvPr id="17" name="Text 2"/>
          <p:cNvSpPr/>
          <p:nvPr/>
        </p:nvSpPr>
        <p:spPr>
          <a:xfrm>
            <a:off x="5954167" y="16715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Empty skyscrapers lit unnecessarily</a:t>
            </a:r>
          </a:p>
          <a:p>
            <a:pPr marL="342900" indent="-342900">
              <a:lnSpc>
                <a:spcPts val="3000"/>
              </a:lnSpc>
              <a:buSzPct val="100000"/>
              <a:buFontTx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Industries overloading power grids</a:t>
            </a:r>
          </a:p>
          <a:p>
            <a:pPr marL="342900" indent="-342900">
              <a:lnSpc>
                <a:spcPts val="3000"/>
              </a:lnSpc>
              <a:buSzPct val="100000"/>
              <a:buFontTx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Families unaware of high usage</a:t>
            </a:r>
            <a:endParaRPr lang="en-US" sz="1850" dirty="0"/>
          </a:p>
          <a:p>
            <a:pPr>
              <a:lnSpc>
                <a:spcPts val="3000"/>
              </a:lnSpc>
              <a:buSzPct val="100000"/>
            </a:pP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endParaRPr lang="en-US" sz="18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5AF0F4E-B28D-FFD9-AC5A-3CD5DF894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1700" y="292626"/>
            <a:ext cx="3429000" cy="38290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3012" y="171295"/>
            <a:ext cx="922020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Understanding the </a:t>
            </a:r>
          </a:p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Problem</a:t>
            </a:r>
            <a:endParaRPr lang="en-US" sz="4400" dirty="0"/>
          </a:p>
        </p:txBody>
      </p:sp>
      <p:sp>
        <p:nvSpPr>
          <p:cNvPr id="5" name="Text 3"/>
          <p:cNvSpPr/>
          <p:nvPr/>
        </p:nvSpPr>
        <p:spPr>
          <a:xfrm>
            <a:off x="6695597" y="208511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6680742" y="265102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1594884" y="64351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Core Issue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362283" y="678834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Not energy generation, but inefficient consumption.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362282" y="717261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 aimed to forecast, optimize, and educate.</a:t>
            </a:r>
            <a:endParaRPr lang="en-US" sz="18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767578-E2B2-AE44-9B0B-2213BE405C90}"/>
              </a:ext>
            </a:extLst>
          </p:cNvPr>
          <p:cNvSpPr/>
          <p:nvPr/>
        </p:nvSpPr>
        <p:spPr>
          <a:xfrm>
            <a:off x="12684641" y="7719237"/>
            <a:ext cx="1850065" cy="484892"/>
          </a:xfrm>
          <a:prstGeom prst="rect">
            <a:avLst/>
          </a:prstGeom>
          <a:solidFill>
            <a:srgbClr val="162732"/>
          </a:solidFill>
          <a:ln>
            <a:solidFill>
              <a:srgbClr val="1627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E1698D-F8F7-4724-A221-B1644D406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12" y="2468139"/>
            <a:ext cx="4676775" cy="36766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38B876-DA3E-203D-9207-C22E5A26D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2791" y="25471"/>
            <a:ext cx="7204300" cy="82152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0"/>
          <p:cNvSpPr/>
          <p:nvPr/>
        </p:nvSpPr>
        <p:spPr>
          <a:xfrm>
            <a:off x="531628" y="608986"/>
            <a:ext cx="6783572" cy="4524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206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</a:t>
            </a:r>
            <a:r>
              <a:rPr lang="en-US" sz="4400" dirty="0">
                <a:solidFill>
                  <a:schemeClr val="bg1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Our Goals</a:t>
            </a:r>
          </a:p>
          <a:p>
            <a:pPr marL="914400" lvl="1" indent="-457200">
              <a:lnSpc>
                <a:spcPts val="5500"/>
              </a:lnSpc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Predict energy demand accurately using ML</a:t>
            </a:r>
          </a:p>
          <a:p>
            <a:pPr marL="914400" lvl="1" indent="-457200">
              <a:lnSpc>
                <a:spcPts val="5500"/>
              </a:lnSpc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Reduce waste and emissions</a:t>
            </a:r>
          </a:p>
          <a:p>
            <a:pPr marL="914400" lvl="1" indent="-457200">
              <a:lnSpc>
                <a:spcPts val="5500"/>
              </a:lnSpc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Help users control energy usage</a:t>
            </a:r>
          </a:p>
          <a:p>
            <a:pPr marL="914400" lvl="1" indent="-457200">
              <a:lnSpc>
                <a:spcPts val="5500"/>
              </a:lnSpc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Integrate renewable sources</a:t>
            </a:r>
          </a:p>
          <a:p>
            <a:pPr marL="914400" lvl="1" indent="-457200">
              <a:lnSpc>
                <a:spcPts val="5500"/>
              </a:lnSpc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Deliver insights via interactive dashboard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lnSpc>
                <a:spcPts val="5500"/>
              </a:lnSpc>
            </a:pPr>
            <a:endParaRPr lang="en-US" sz="4400" dirty="0"/>
          </a:p>
          <a:p>
            <a:pPr>
              <a:lnSpc>
                <a:spcPts val="5500"/>
              </a:lnSpc>
            </a:pPr>
            <a:endParaRPr lang="en-US" sz="4400" dirty="0"/>
          </a:p>
          <a:p>
            <a:pPr>
              <a:lnSpc>
                <a:spcPts val="5500"/>
              </a:lnSpc>
            </a:pPr>
            <a:endParaRPr lang="en-US" sz="4400" dirty="0"/>
          </a:p>
          <a:p>
            <a:pPr marL="0" indent="0" algn="l">
              <a:lnSpc>
                <a:spcPts val="5500"/>
              </a:lnSpc>
              <a:buNone/>
            </a:pPr>
            <a:endParaRPr lang="en-US" sz="4400" dirty="0"/>
          </a:p>
        </p:txBody>
      </p:sp>
      <p:pic>
        <p:nvPicPr>
          <p:cNvPr id="1026" name="Picture 2" descr="Businessmen Work and Enjoy Success and Their Goals. Goals and Objectives,  Business Grow and Plan, Goal Setting Concept on a White Stock Vector -  Illustration of abstract, gradient: 167931980">
            <a:extLst>
              <a:ext uri="{FF2B5EF4-FFF2-40B4-BE49-F238E27FC236}">
                <a16:creationId xmlns:a16="http://schemas.microsoft.com/office/drawing/2014/main" id="{70ADAC4E-6EE1-8AFA-EAC1-3B6C582EF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628" y="608986"/>
            <a:ext cx="6783572" cy="646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F2362A-747B-2EA7-E6A1-E02610FC0240}"/>
              </a:ext>
            </a:extLst>
          </p:cNvPr>
          <p:cNvSpPr/>
          <p:nvPr/>
        </p:nvSpPr>
        <p:spPr>
          <a:xfrm>
            <a:off x="12684641" y="7729870"/>
            <a:ext cx="1850065" cy="484892"/>
          </a:xfrm>
          <a:prstGeom prst="rect">
            <a:avLst/>
          </a:prstGeom>
          <a:solidFill>
            <a:srgbClr val="162732"/>
          </a:solidFill>
          <a:ln>
            <a:solidFill>
              <a:srgbClr val="1627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9046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64806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Collection and Exploration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41507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7101959" y="3497342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Sources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01959" y="3992880"/>
            <a:ext cx="28068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15 months hourly data from NITI Aayog ICED and Visual Crossing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208062" y="341507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10985897" y="3497342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Process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85897" y="3992880"/>
            <a:ext cx="28068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Merged, cleaned, and explored datasets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62070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7101959" y="57029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Insights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101959" y="6198513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Found strong seasonal and hourly trends early on</a:t>
            </a:r>
            <a:endParaRPr lang="en-US" sz="18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2CDE31-627B-2521-2510-0FAF47C0D1A2}"/>
              </a:ext>
            </a:extLst>
          </p:cNvPr>
          <p:cNvSpPr/>
          <p:nvPr/>
        </p:nvSpPr>
        <p:spPr>
          <a:xfrm>
            <a:off x="12684641" y="7719237"/>
            <a:ext cx="1850065" cy="484892"/>
          </a:xfrm>
          <a:prstGeom prst="rect">
            <a:avLst/>
          </a:prstGeom>
          <a:solidFill>
            <a:srgbClr val="162732"/>
          </a:solidFill>
          <a:ln>
            <a:solidFill>
              <a:srgbClr val="1627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0809" y="248112"/>
            <a:ext cx="674620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Feature Engineering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359259" y="112905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Time Features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359259" y="1559516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Hour, day, month, season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187692" y="112905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Lag Features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187692" y="1580782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Last hour, 7-day rolling mean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10016125" y="1129054"/>
            <a:ext cx="32590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Weather Indicators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016125" y="1580782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Temperature, humidity, solar radiation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359259" y="762654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Transforming raw data was crucial for model success.</a:t>
            </a:r>
            <a:endParaRPr lang="en-US" sz="18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F52BFB-BE87-8772-4C9C-66FA8FDAC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220" y="2299653"/>
            <a:ext cx="9659960" cy="527670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AC600C-F551-E6B0-9C2A-B0F18797E54C}"/>
              </a:ext>
            </a:extLst>
          </p:cNvPr>
          <p:cNvSpPr/>
          <p:nvPr/>
        </p:nvSpPr>
        <p:spPr>
          <a:xfrm>
            <a:off x="12684641" y="7719237"/>
            <a:ext cx="1850065" cy="484892"/>
          </a:xfrm>
          <a:prstGeom prst="rect">
            <a:avLst/>
          </a:prstGeom>
          <a:solidFill>
            <a:srgbClr val="162732"/>
          </a:solidFill>
          <a:ln>
            <a:solidFill>
              <a:srgbClr val="1627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4124" y="1299924"/>
            <a:ext cx="647199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Model Experiments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36291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7101959" y="2445187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Models Tested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01959" y="2940725"/>
            <a:ext cx="28068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Linear Regression (baseline)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7101959" y="3790474"/>
            <a:ext cx="280689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Decision Tree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7101959" y="4257199"/>
            <a:ext cx="280689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XGBoost (winner)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101959" y="4723924"/>
            <a:ext cx="28068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PyCaret AutoML (comparison)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0208062" y="236291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10985897" y="2445187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Split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985897" y="2940725"/>
            <a:ext cx="28068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70% training, 15% validation, 15% test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6324124" y="596872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4" name="Text 11"/>
          <p:cNvSpPr/>
          <p:nvPr/>
        </p:nvSpPr>
        <p:spPr>
          <a:xfrm>
            <a:off x="7101959" y="605099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Metrics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6546533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Tracked MAE, RMSE, and R² scores</a:t>
            </a:r>
            <a:endParaRPr lang="en-US" sz="18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01487F-BB45-C464-83EC-48663CEAB70B}"/>
              </a:ext>
            </a:extLst>
          </p:cNvPr>
          <p:cNvSpPr/>
          <p:nvPr/>
        </p:nvSpPr>
        <p:spPr>
          <a:xfrm>
            <a:off x="12684641" y="7719237"/>
            <a:ext cx="1850065" cy="484892"/>
          </a:xfrm>
          <a:prstGeom prst="rect">
            <a:avLst/>
          </a:prstGeom>
          <a:solidFill>
            <a:srgbClr val="162732"/>
          </a:solidFill>
          <a:ln>
            <a:solidFill>
              <a:srgbClr val="1627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407638D-FBFC-3273-3D30-06A255E9B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69" y="1376883"/>
            <a:ext cx="4827181" cy="482718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3802" y="20357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Training: Linear Regression &amp; Decision Tree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433803" y="11476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Linear Regression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433802" y="154831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Models linear relationships; achieved MAE 2789.26,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RMSE 3668.53, R² 0.9664.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33803" y="4522420"/>
            <a:ext cx="35552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Decision Tree Regression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33803" y="502049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Captures non-linear patterns; achieved MAE 2286.59,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RMSE 3329.77, R² 0.9723.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76383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Decision Trees offer interpretability and handle non-linearity but risk overfitting, mitigated by pruning and ensembles.</a:t>
            </a:r>
            <a:endParaRPr lang="en-US" sz="175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93A3D0-A7EA-3B74-3949-31F2E0E3ED23}"/>
              </a:ext>
            </a:extLst>
          </p:cNvPr>
          <p:cNvSpPr/>
          <p:nvPr/>
        </p:nvSpPr>
        <p:spPr>
          <a:xfrm>
            <a:off x="12684641" y="7719237"/>
            <a:ext cx="1850065" cy="484892"/>
          </a:xfrm>
          <a:prstGeom prst="rect">
            <a:avLst/>
          </a:prstGeom>
          <a:solidFill>
            <a:srgbClr val="162732"/>
          </a:solidFill>
          <a:ln>
            <a:solidFill>
              <a:srgbClr val="1627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CCA249-40BF-5D50-E346-5527A8840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131" y="1147686"/>
            <a:ext cx="8777883" cy="62031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581</Words>
  <Application>Microsoft Office PowerPoint</Application>
  <PresentationFormat>Custom</PresentationFormat>
  <Paragraphs>111</Paragraphs>
  <Slides>17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Aharoni</vt:lpstr>
      <vt:lpstr>Arial</vt:lpstr>
      <vt:lpstr>Cabin</vt:lpstr>
      <vt:lpstr>Unbounded</vt:lpstr>
      <vt:lpstr>Heebo Light</vt:lpstr>
      <vt:lpstr>Montserrat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Smarth Kaushal</cp:lastModifiedBy>
  <cp:revision>7</cp:revision>
  <dcterms:created xsi:type="dcterms:W3CDTF">2025-05-04T06:44:47Z</dcterms:created>
  <dcterms:modified xsi:type="dcterms:W3CDTF">2025-05-05T04:35:36Z</dcterms:modified>
</cp:coreProperties>
</file>